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8" r:id="rId7"/>
    <p:sldId id="257" r:id="rId8"/>
    <p:sldId id="259" r:id="rId9"/>
    <p:sldId id="260" r:id="rId10"/>
    <p:sldId id="266" r:id="rId11"/>
    <p:sldId id="267" r:id="rId12"/>
    <p:sldId id="268" r:id="rId13"/>
    <p:sldId id="265" r:id="rId14"/>
    <p:sldId id="269" r:id="rId15"/>
    <p:sldId id="270" r:id="rId16"/>
    <p:sldId id="26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494"/>
    <a:srgbClr val="0015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4FBA0-3A06-4DD6-83DC-CF1F79E43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DCCF83-8DF2-491E-B46B-48D1A0350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D3555-C06E-4342-82D1-CA97A8A3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E0FBD-E353-4338-B025-414475CA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9275A-51D8-4E94-840B-6C24A695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72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D3A8D-1DDC-48DA-849E-318029A0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9DA464-4355-4BA6-AA4C-183681AE5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985D8-74E2-4B45-A822-41E0EF34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512E7-FE4D-4C4D-8B91-B4637D3F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30DE4-D90A-4291-9DB1-3A74C50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5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EFEE66-4C34-45B9-A02C-CB8E0A6C4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82A289-B7BD-4663-BC4F-C2E28E147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F3B9F-8F5E-4A03-BEF3-2CBCDB26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6A485E-8269-47E2-B481-957C7701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575BE9-B160-45BA-8FDA-5A10CD00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65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85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25222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87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38838" y="25222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812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1" y="660730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87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3745" y="349758"/>
            <a:ext cx="0" cy="6160135"/>
          </a:xfrm>
          <a:custGeom>
            <a:avLst/>
            <a:gdLst/>
            <a:ahLst/>
            <a:cxnLst/>
            <a:rect l="l" t="t" r="r" b="b"/>
            <a:pathLst>
              <a:path h="6160134">
                <a:moveTo>
                  <a:pt x="0" y="0"/>
                </a:moveTo>
                <a:lnTo>
                  <a:pt x="0" y="6159741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941302" y="349758"/>
            <a:ext cx="0" cy="6160135"/>
          </a:xfrm>
          <a:custGeom>
            <a:avLst/>
            <a:gdLst/>
            <a:ahLst/>
            <a:cxnLst/>
            <a:rect l="l" t="t" r="r" b="b"/>
            <a:pathLst>
              <a:path h="6160134">
                <a:moveTo>
                  <a:pt x="0" y="0"/>
                </a:moveTo>
                <a:lnTo>
                  <a:pt x="0" y="6159741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3745" y="670483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80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3745" y="761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28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41302" y="670483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80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941302" y="761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28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038838" y="660730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812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2806" y="252222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52806" y="6607302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450" y="6256401"/>
            <a:ext cx="2654010" cy="1597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08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98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83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A3DE0-0891-4E34-9452-3812AF01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05277-269E-4C0D-B839-6994421C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14A0CB-DBE2-4638-A5C2-0B1B4712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71FD1-C11A-44A5-B408-1D999ED0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48366-1089-45DD-B274-6C545B30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B3BAC-26C5-4B3F-AF5C-E13A2778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CC17E-FFCC-4F19-A3AD-3DE547BA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F7E0E-1A5E-45CB-BB9B-CC8B91AA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80970-85FE-4F0C-B6AD-6A77183E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A6926-3ABE-4759-9E51-2C064A29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7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4862E-6A21-48F9-939D-F5CE138C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C64092-D34E-41F5-8089-9950161A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07F5C1-5E72-4183-8BEE-53FD24C2F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CC074-B7B9-4C95-93CA-38A7BA62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659B31-0393-4106-8519-AAB99C6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086692-DA2E-408F-9BBB-111A7569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78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131F6-671A-4D44-A08C-EB03F7E9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39DD4-EB2D-49F7-807B-B7F3F1DC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4AD25D-AB2F-4835-BFF9-56D115EEE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F2AE4F-ECB3-4B6C-B134-442C56F20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71FFF8-9A36-44DB-B523-18D5BDDEB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D2BB1C-8860-4374-9731-A5334C96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A871D9-482C-4443-9FC9-4B4DEE4B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009C29-BD16-4DB5-B139-DF572C66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3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5526B-B552-4B8D-A432-41A66670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424AB4-162F-4435-A89F-FB991A7C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2DAE59-40FE-4571-B340-AA9386C7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97F1AA-F7EF-4E73-94DB-93745A8E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9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56F30C-9DD1-422C-8878-0F763A56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A68653-FC7A-4D12-A615-7083850B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B8DD3-62AC-43D4-A611-FB72FE34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8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66B10-C5E4-466C-9AD2-7EB86772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C47CE-735E-45E9-82CE-B12ABB961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EC4C74-CF9C-43C2-ABB2-386C7746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56556-3748-43C1-BDD3-F885AE4C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CB2FC-3D36-4E89-9D76-812EE507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67837-6FDC-4AA1-8F4C-1BA5DA87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65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98757-3E25-4582-9A1D-109B8C69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0C42CE-86C8-4500-B2D7-8FB79592A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D7E8CB-BF65-4756-B428-87E11FC2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728CE1-787C-4E5E-91DD-773483CC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AF03D2-8285-4D69-AB62-3AB4E1A6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2891BE-437B-43CC-AE58-29D3BE21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08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4F3B3A-7280-4DA7-B2EC-F6BD6BF6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24DEF4-D7C4-4013-AC9A-5B350EFA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B20FBF-0D8A-48AC-A478-0347722D1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6A36-0ACB-478C-A271-9348C3C96425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F6084-B74D-4CDB-988C-CF311034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1A8A4-9961-4296-BA2A-01F0EB5DD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0E7B-36FE-486B-8F2B-7504F5521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1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256" y="456946"/>
            <a:ext cx="1139748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2744" y="1814322"/>
            <a:ext cx="6980555" cy="287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7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3278ED-03ED-42E8-BDA9-E9FB8AA9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56" y="108428"/>
            <a:ext cx="9382287" cy="6641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500E4C-3CBD-4311-A019-B561CB1DFBEC}"/>
              </a:ext>
            </a:extLst>
          </p:cNvPr>
          <p:cNvSpPr/>
          <p:nvPr/>
        </p:nvSpPr>
        <p:spPr>
          <a:xfrm rot="19147295">
            <a:off x="-2339164" y="1998921"/>
            <a:ext cx="9229061" cy="393404"/>
          </a:xfrm>
          <a:prstGeom prst="rect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91576-87B1-4860-A9BF-55EF4C794EC7}"/>
              </a:ext>
            </a:extLst>
          </p:cNvPr>
          <p:cNvSpPr/>
          <p:nvPr/>
        </p:nvSpPr>
        <p:spPr>
          <a:xfrm rot="19147295">
            <a:off x="-2592717" y="1650878"/>
            <a:ext cx="9229061" cy="236796"/>
          </a:xfrm>
          <a:prstGeom prst="rect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31A8C-8C04-4D09-ADFF-63AE71A00AC8}"/>
              </a:ext>
            </a:extLst>
          </p:cNvPr>
          <p:cNvSpPr/>
          <p:nvPr/>
        </p:nvSpPr>
        <p:spPr>
          <a:xfrm rot="19147295">
            <a:off x="-2803971" y="1416335"/>
            <a:ext cx="9229061" cy="107531"/>
          </a:xfrm>
          <a:prstGeom prst="rect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47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D90BF7-45C6-480D-94B7-B33F3B71F759}"/>
              </a:ext>
            </a:extLst>
          </p:cNvPr>
          <p:cNvSpPr/>
          <p:nvPr/>
        </p:nvSpPr>
        <p:spPr>
          <a:xfrm>
            <a:off x="3828743" y="991907"/>
            <a:ext cx="7192652" cy="1173463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Un métier en pleine émergence au Maroc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Très forte demande en santé mentale, inclusion et rééducation.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Peu de professionnels pour beaucoup de besoins.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9FC21-07D2-4708-A903-41C0974542D1}"/>
              </a:ext>
            </a:extLst>
          </p:cNvPr>
          <p:cNvSpPr/>
          <p:nvPr/>
        </p:nvSpPr>
        <p:spPr>
          <a:xfrm>
            <a:off x="0" y="0"/>
            <a:ext cx="2625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00DE4-9D4C-4C7C-8889-3008739E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35229" r="25122" b="47037"/>
          <a:stretch/>
        </p:blipFill>
        <p:spPr>
          <a:xfrm>
            <a:off x="172235" y="318245"/>
            <a:ext cx="2280741" cy="56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 rot="16200000">
            <a:off x="-1572594" y="3415442"/>
            <a:ext cx="577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dirty="0">
                <a:solidFill>
                  <a:srgbClr val="00D494"/>
                </a:solidFill>
                <a:ea typeface="+mj-ea"/>
                <a:cs typeface="Calibri"/>
              </a:rPr>
              <a:t>PSYCHOMOTRICITÉ</a:t>
            </a:r>
            <a:endParaRPr lang="fr-FR" sz="5400" dirty="0">
              <a:solidFill>
                <a:srgbClr val="00D494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CD4B6-E41B-41F2-92F6-BC908D5199E5}"/>
              </a:ext>
            </a:extLst>
          </p:cNvPr>
          <p:cNvSpPr/>
          <p:nvPr/>
        </p:nvSpPr>
        <p:spPr>
          <a:xfrm>
            <a:off x="3828744" y="2524091"/>
            <a:ext cx="7192651" cy="146982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Un rôle central dans l’accompagnement de l’enfant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Intervention auprès d’enfants ayant des troubles du développement, de l’attention, du langage, de la motricité et des émotions.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solidFill>
                  <a:srgbClr val="0015FF"/>
                </a:solidFill>
              </a:rPr>
              <a:t>Un métier profondément humain et utile.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E919CB-C7D6-4535-AEF2-E92AA1E09E5C}"/>
              </a:ext>
            </a:extLst>
          </p:cNvPr>
          <p:cNvSpPr/>
          <p:nvPr/>
        </p:nvSpPr>
        <p:spPr>
          <a:xfrm>
            <a:off x="3828743" y="4352638"/>
            <a:ext cx="7192651" cy="146796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Des débouchés variés et porteurs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Hôpitaux, cliniques, centres de rééducation, écoles inclusives, crèches, associations.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solidFill>
                  <a:srgbClr val="0015FF"/>
                </a:solidFill>
              </a:rPr>
              <a:t>Une présence indispensable dans l’éducation et la santé.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1B620F-4865-4964-99B6-B28D63C9E398}"/>
              </a:ext>
            </a:extLst>
          </p:cNvPr>
          <p:cNvSpPr txBox="1"/>
          <p:nvPr/>
        </p:nvSpPr>
        <p:spPr>
          <a:xfrm>
            <a:off x="3260616" y="1244664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0493CE-D9D0-4AA2-B450-DDCCB6753E40}"/>
              </a:ext>
            </a:extLst>
          </p:cNvPr>
          <p:cNvSpPr txBox="1"/>
          <p:nvPr/>
        </p:nvSpPr>
        <p:spPr>
          <a:xfrm>
            <a:off x="3257031" y="2909798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9F702A-1B7D-4FBF-87A3-6ED18393170F}"/>
              </a:ext>
            </a:extLst>
          </p:cNvPr>
          <p:cNvSpPr txBox="1"/>
          <p:nvPr/>
        </p:nvSpPr>
        <p:spPr>
          <a:xfrm>
            <a:off x="3260616" y="4688244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3</a:t>
            </a:r>
          </a:p>
        </p:txBody>
      </p:sp>
      <p:sp>
        <p:nvSpPr>
          <p:cNvPr id="18" name="Cercle : creux 17">
            <a:extLst>
              <a:ext uri="{FF2B5EF4-FFF2-40B4-BE49-F238E27FC236}">
                <a16:creationId xmlns:a16="http://schemas.microsoft.com/office/drawing/2014/main" id="{5295C3B2-132D-491B-944F-641A7C80E7EA}"/>
              </a:ext>
            </a:extLst>
          </p:cNvPr>
          <p:cNvSpPr/>
          <p:nvPr/>
        </p:nvSpPr>
        <p:spPr>
          <a:xfrm>
            <a:off x="10909004" y="5659568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1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 animBg="1"/>
      <p:bldP spid="12" grpId="0" animBg="1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E9FC21-07D2-4708-A903-41C0974542D1}"/>
              </a:ext>
            </a:extLst>
          </p:cNvPr>
          <p:cNvSpPr/>
          <p:nvPr/>
        </p:nvSpPr>
        <p:spPr>
          <a:xfrm>
            <a:off x="0" y="0"/>
            <a:ext cx="2625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00DE4-9D4C-4C7C-8889-3008739E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35229" r="25122" b="47037"/>
          <a:stretch/>
        </p:blipFill>
        <p:spPr>
          <a:xfrm>
            <a:off x="172235" y="318245"/>
            <a:ext cx="2280741" cy="56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 rot="16200000">
            <a:off x="-1572594" y="3415442"/>
            <a:ext cx="577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dirty="0">
                <a:solidFill>
                  <a:srgbClr val="00D494"/>
                </a:solidFill>
                <a:ea typeface="+mj-ea"/>
                <a:cs typeface="Calibri"/>
              </a:rPr>
              <a:t>PSYCHOMOTRICITÉ</a:t>
            </a:r>
            <a:endParaRPr lang="fr-FR" sz="5400" dirty="0">
              <a:solidFill>
                <a:srgbClr val="00D494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C318F1-DE0D-4CD0-AC66-8AF23C7077C8}"/>
              </a:ext>
            </a:extLst>
          </p:cNvPr>
          <p:cNvSpPr/>
          <p:nvPr/>
        </p:nvSpPr>
        <p:spPr>
          <a:xfrm>
            <a:off x="3848985" y="1446210"/>
            <a:ext cx="6560289" cy="923330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 </a:t>
            </a:r>
            <a:r>
              <a:rPr lang="fr-FR" b="1" dirty="0">
                <a:solidFill>
                  <a:srgbClr val="0015FF"/>
                </a:solidFill>
              </a:rPr>
              <a:t>Une profession ouverte au libéral</a:t>
            </a:r>
          </a:p>
          <a:p>
            <a:r>
              <a:rPr lang="fr-FR" dirty="0">
                <a:solidFill>
                  <a:srgbClr val="0015FF"/>
                </a:solidFill>
              </a:rPr>
              <a:t>	Possibilité d’ouvrir un cabinet dans les grandes villes.</a:t>
            </a:r>
          </a:p>
          <a:p>
            <a:r>
              <a:rPr lang="fr-FR" dirty="0">
                <a:solidFill>
                  <a:srgbClr val="0015FF"/>
                </a:solidFill>
              </a:rPr>
              <a:t>	Autonomie, flexibilité et forte demande familiale.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049A7-D3D6-4B87-9EF8-E3A8B4621F85}"/>
              </a:ext>
            </a:extLst>
          </p:cNvPr>
          <p:cNvSpPr/>
          <p:nvPr/>
        </p:nvSpPr>
        <p:spPr>
          <a:xfrm>
            <a:off x="3848985" y="2741148"/>
            <a:ext cx="6560289" cy="1477328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15FF"/>
                </a:solidFill>
              </a:rPr>
              <a:t>Une formation scientifique et pratique</a:t>
            </a:r>
          </a:p>
          <a:p>
            <a:r>
              <a:rPr lang="fr-FR" dirty="0">
                <a:solidFill>
                  <a:srgbClr val="0015FF"/>
                </a:solidFill>
              </a:rPr>
              <a:t>Psychomotricité = lien corps–esprit : neurologie, pédiatrie, santé mentale, rééducation, prévention.</a:t>
            </a:r>
          </a:p>
          <a:p>
            <a:endParaRPr lang="fr-FR" dirty="0">
              <a:solidFill>
                <a:srgbClr val="0015FF"/>
              </a:solidFill>
            </a:endParaRPr>
          </a:p>
          <a:p>
            <a:pPr algn="ctr"/>
            <a:r>
              <a:rPr lang="fr-FR" b="1" i="1" dirty="0">
                <a:solidFill>
                  <a:srgbClr val="0015FF"/>
                </a:solidFill>
              </a:rPr>
              <a:t>Un métier interdisciplinaire et complet.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9FB2D-0176-4277-9C85-7886436B1F03}"/>
              </a:ext>
            </a:extLst>
          </p:cNvPr>
          <p:cNvSpPr/>
          <p:nvPr/>
        </p:nvSpPr>
        <p:spPr>
          <a:xfrm>
            <a:off x="3848985" y="4488460"/>
            <a:ext cx="6560288" cy="923330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15FF"/>
                </a:solidFill>
              </a:rPr>
              <a:t>Conditions d’admission</a:t>
            </a:r>
          </a:p>
          <a:p>
            <a:r>
              <a:rPr lang="fr-FR" dirty="0">
                <a:solidFill>
                  <a:srgbClr val="0015FF"/>
                </a:solidFill>
              </a:rPr>
              <a:t>•	Bac toutes filières</a:t>
            </a:r>
          </a:p>
          <a:p>
            <a:r>
              <a:rPr lang="fr-FR" dirty="0">
                <a:solidFill>
                  <a:srgbClr val="0015FF"/>
                </a:solidFill>
              </a:rPr>
              <a:t>•	Dossier + Test d’admission EDUMED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70F9E9-EE31-448A-8CCB-0BD5E18B8133}"/>
              </a:ext>
            </a:extLst>
          </p:cNvPr>
          <p:cNvSpPr txBox="1"/>
          <p:nvPr/>
        </p:nvSpPr>
        <p:spPr>
          <a:xfrm>
            <a:off x="3296014" y="1548645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035F4C-AA3D-453C-8311-7A59FCFB03D0}"/>
              </a:ext>
            </a:extLst>
          </p:cNvPr>
          <p:cNvSpPr txBox="1"/>
          <p:nvPr/>
        </p:nvSpPr>
        <p:spPr>
          <a:xfrm>
            <a:off x="3299640" y="3020670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91F14B-CAF3-4D33-B006-D94847C88D96}"/>
              </a:ext>
            </a:extLst>
          </p:cNvPr>
          <p:cNvSpPr txBox="1"/>
          <p:nvPr/>
        </p:nvSpPr>
        <p:spPr>
          <a:xfrm>
            <a:off x="3303266" y="4594821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6</a:t>
            </a:r>
          </a:p>
        </p:txBody>
      </p:sp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F2300BE0-D58F-4A2D-9979-C362B7207B8E}"/>
              </a:ext>
            </a:extLst>
          </p:cNvPr>
          <p:cNvSpPr/>
          <p:nvPr/>
        </p:nvSpPr>
        <p:spPr>
          <a:xfrm>
            <a:off x="10909004" y="5659568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FD905F-F719-4429-A238-37CB9D103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" t="2314" r="2366" b="2975"/>
          <a:stretch/>
        </p:blipFill>
        <p:spPr>
          <a:xfrm>
            <a:off x="0" y="0"/>
            <a:ext cx="12192000" cy="63751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9431582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27EBCA-4540-4574-9AE7-943229C81109}"/>
              </a:ext>
            </a:extLst>
          </p:cNvPr>
          <p:cNvSpPr/>
          <p:nvPr/>
        </p:nvSpPr>
        <p:spPr>
          <a:xfrm>
            <a:off x="6207915" y="4442906"/>
            <a:ext cx="5984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600" dirty="0">
                <a:solidFill>
                  <a:srgbClr val="00D494"/>
                </a:solidFill>
                <a:latin typeface="Roobert" pitchFamily="2" charset="0"/>
                <a:cs typeface="Roobert" pitchFamily="2" charset="0"/>
              </a:rPr>
              <a:t>p</a:t>
            </a:r>
            <a:r>
              <a:rPr lang="fr-FR" sz="3600" dirty="0">
                <a:solidFill>
                  <a:schemeClr val="bg1"/>
                </a:solidFill>
                <a:latin typeface="Roobert" pitchFamily="2" charset="0"/>
                <a:cs typeface="Roobert" pitchFamily="2" charset="0"/>
              </a:rPr>
              <a:t>our faire carrière dans les professions de paramédical</a:t>
            </a:r>
            <a:r>
              <a:rPr lang="fr-FR" sz="3600" dirty="0">
                <a:solidFill>
                  <a:srgbClr val="00D494"/>
                </a:solidFill>
                <a:latin typeface="Roobert" pitchFamily="2" charset="0"/>
                <a:cs typeface="Roobert" pitchFamily="2" charset="0"/>
              </a:rPr>
              <a:t>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FCDEC-8092-41AC-813F-30E2DAEF84E2}"/>
              </a:ext>
            </a:extLst>
          </p:cNvPr>
          <p:cNvSpPr/>
          <p:nvPr/>
        </p:nvSpPr>
        <p:spPr>
          <a:xfrm>
            <a:off x="1194397" y="17783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>
                <a:solidFill>
                  <a:srgbClr val="00D494"/>
                </a:solidFill>
                <a:latin typeface="Roobert" pitchFamily="2" charset="0"/>
              </a:rPr>
              <a:t>L</a:t>
            </a:r>
            <a:r>
              <a:rPr lang="fr-FR" sz="3600" dirty="0">
                <a:solidFill>
                  <a:schemeClr val="bg1"/>
                </a:solidFill>
                <a:latin typeface="Roobert" pitchFamily="2" charset="0"/>
              </a:rPr>
              <a:t>’école des métiers de la rééducatio</a:t>
            </a:r>
            <a:r>
              <a:rPr lang="fr-FR" sz="3600" dirty="0">
                <a:solidFill>
                  <a:srgbClr val="00D494"/>
                </a:solidFill>
                <a:latin typeface="Roobert" pitchFamily="2" charset="0"/>
              </a:rPr>
              <a:t>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1DEB8F-4613-4C33-8CB4-80F6635E52EE}"/>
              </a:ext>
            </a:extLst>
          </p:cNvPr>
          <p:cNvSpPr/>
          <p:nvPr/>
        </p:nvSpPr>
        <p:spPr>
          <a:xfrm>
            <a:off x="3235092" y="3062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600" dirty="0">
                <a:solidFill>
                  <a:srgbClr val="00D494"/>
                </a:solidFill>
                <a:latin typeface="Roobert" pitchFamily="2" charset="0"/>
              </a:rPr>
              <a:t>q</a:t>
            </a:r>
            <a:r>
              <a:rPr lang="fr-FR" sz="3600" dirty="0">
                <a:solidFill>
                  <a:schemeClr val="bg1"/>
                </a:solidFill>
                <a:latin typeface="Roobert" pitchFamily="2" charset="0"/>
              </a:rPr>
              <a:t>ui forme les professionnels de la santé de demai</a:t>
            </a:r>
            <a:r>
              <a:rPr lang="fr-FR" sz="3600" dirty="0">
                <a:solidFill>
                  <a:srgbClr val="00D494"/>
                </a:solidFill>
                <a:latin typeface="Roobert" pitchFamily="2" charset="0"/>
              </a:rPr>
              <a:t>n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973ABDD3-4FBC-4B86-9B2F-4FC0BFDA0396}"/>
              </a:ext>
            </a:extLst>
          </p:cNvPr>
          <p:cNvSpPr/>
          <p:nvPr/>
        </p:nvSpPr>
        <p:spPr>
          <a:xfrm>
            <a:off x="-446567" y="3429000"/>
            <a:ext cx="1350334" cy="3960628"/>
          </a:xfrm>
          <a:prstGeom prst="frame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02DCA0EC-2998-4365-986E-3E5EE5556C2D}"/>
              </a:ext>
            </a:extLst>
          </p:cNvPr>
          <p:cNvSpPr/>
          <p:nvPr/>
        </p:nvSpPr>
        <p:spPr>
          <a:xfrm rot="17384010">
            <a:off x="10110763" y="-260335"/>
            <a:ext cx="3476846" cy="3609591"/>
          </a:xfrm>
          <a:prstGeom prst="halfFrame">
            <a:avLst>
              <a:gd name="adj1" fmla="val 6975"/>
              <a:gd name="adj2" fmla="val 7974"/>
            </a:avLst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D494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18A69F-C3B4-48CC-9684-90571BB8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t="37285" r="25966" b="48103"/>
          <a:stretch/>
        </p:blipFill>
        <p:spPr>
          <a:xfrm>
            <a:off x="228600" y="432164"/>
            <a:ext cx="3618416" cy="7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>
            <a:off x="0" y="366559"/>
            <a:ext cx="12078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0015FF"/>
                </a:solidFill>
                <a:latin typeface="Calibri"/>
                <a:ea typeface="+mj-ea"/>
                <a:cs typeface="Calibri"/>
              </a:rPr>
              <a:t>ADN</a:t>
            </a:r>
            <a:r>
              <a:rPr lang="fr-FR" sz="3600" dirty="0">
                <a:solidFill>
                  <a:srgbClr val="0015FF"/>
                </a:solidFill>
                <a:latin typeface="Calibri"/>
                <a:ea typeface="+mj-ea"/>
                <a:cs typeface="Calibri"/>
              </a:rPr>
              <a:t> - EXCELLENCE - INNOVATION - INTERNATIONAL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1AECD-8864-4A07-8987-0B3F662DFD97}"/>
              </a:ext>
            </a:extLst>
          </p:cNvPr>
          <p:cNvSpPr/>
          <p:nvPr/>
        </p:nvSpPr>
        <p:spPr>
          <a:xfrm>
            <a:off x="-400493" y="1163259"/>
            <a:ext cx="12992986" cy="191386"/>
          </a:xfrm>
          <a:prstGeom prst="rect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B7297-A3A7-427C-A735-6DF6CEDE4278}"/>
              </a:ext>
            </a:extLst>
          </p:cNvPr>
          <p:cNvSpPr/>
          <p:nvPr/>
        </p:nvSpPr>
        <p:spPr>
          <a:xfrm>
            <a:off x="1616148" y="1539096"/>
            <a:ext cx="8389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="1" dirty="0">
                <a:solidFill>
                  <a:srgbClr val="0015FF"/>
                </a:solidFill>
                <a:latin typeface="Calibri"/>
                <a:ea typeface="+mj-ea"/>
                <a:cs typeface="Calibri"/>
              </a:rPr>
              <a:t>EDUMED</a:t>
            </a:r>
            <a:r>
              <a:rPr lang="fr-FR" sz="2800" dirty="0">
                <a:solidFill>
                  <a:srgbClr val="0015FF"/>
                </a:solidFill>
                <a:latin typeface="Calibri"/>
                <a:ea typeface="+mj-ea"/>
                <a:cs typeface="Calibri"/>
              </a:rPr>
              <a:t> forme les futurs professionnels paramédicaux du Maroc et d’Afrique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6C8EF-9DF3-47DC-8313-8C38A3B6F273}"/>
              </a:ext>
            </a:extLst>
          </p:cNvPr>
          <p:cNvSpPr/>
          <p:nvPr/>
        </p:nvSpPr>
        <p:spPr>
          <a:xfrm>
            <a:off x="1616148" y="5393113"/>
            <a:ext cx="6780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rgbClr val="0015FF"/>
                </a:solidFill>
                <a:latin typeface="Calibri"/>
                <a:ea typeface="+mj-ea"/>
                <a:cs typeface="Calibri"/>
              </a:rPr>
              <a:t>Un métier, une vocation, un avenir assuré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0E32250-9C34-4EEF-ADE9-669B49A7B8B2}"/>
              </a:ext>
            </a:extLst>
          </p:cNvPr>
          <p:cNvSpPr/>
          <p:nvPr/>
        </p:nvSpPr>
        <p:spPr>
          <a:xfrm>
            <a:off x="317562" y="2817623"/>
            <a:ext cx="8079330" cy="462516"/>
          </a:xfrm>
          <a:prstGeom prst="roundRect">
            <a:avLst/>
          </a:prstGeom>
          <a:gradFill flip="none" rotWithShape="1">
            <a:gsLst>
              <a:gs pos="0">
                <a:srgbClr val="0015FF">
                  <a:tint val="66000"/>
                  <a:satMod val="160000"/>
                </a:srgbClr>
              </a:gs>
              <a:gs pos="50000">
                <a:srgbClr val="0015FF">
                  <a:tint val="44500"/>
                  <a:satMod val="160000"/>
                </a:srgbClr>
              </a:gs>
              <a:gs pos="100000">
                <a:srgbClr val="0015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Des carrières utiles, humaines et indispensables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5479C6-5233-48D0-8A11-1D5040E22D1E}"/>
              </a:ext>
            </a:extLst>
          </p:cNvPr>
          <p:cNvSpPr/>
          <p:nvPr/>
        </p:nvSpPr>
        <p:spPr>
          <a:xfrm>
            <a:off x="317561" y="3753420"/>
            <a:ext cx="8079330" cy="462516"/>
          </a:xfrm>
          <a:prstGeom prst="roundRect">
            <a:avLst/>
          </a:prstGeom>
          <a:gradFill flip="none" rotWithShape="1">
            <a:gsLst>
              <a:gs pos="0">
                <a:srgbClr val="0015FF">
                  <a:tint val="66000"/>
                  <a:satMod val="160000"/>
                </a:srgbClr>
              </a:gs>
              <a:gs pos="50000">
                <a:srgbClr val="0015FF">
                  <a:tint val="44500"/>
                  <a:satMod val="160000"/>
                </a:srgbClr>
              </a:gs>
              <a:gs pos="100000">
                <a:srgbClr val="0015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Une profession libérale possible (sécurité, autonomie)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E4A68A0-511A-401C-8EA4-955191957C2B}"/>
              </a:ext>
            </a:extLst>
          </p:cNvPr>
          <p:cNvSpPr/>
          <p:nvPr/>
        </p:nvSpPr>
        <p:spPr>
          <a:xfrm>
            <a:off x="317561" y="4587993"/>
            <a:ext cx="8079330" cy="462516"/>
          </a:xfrm>
          <a:prstGeom prst="roundRect">
            <a:avLst/>
          </a:prstGeom>
          <a:gradFill flip="none" rotWithShape="1">
            <a:gsLst>
              <a:gs pos="0">
                <a:srgbClr val="0015FF">
                  <a:tint val="66000"/>
                  <a:satMod val="160000"/>
                </a:srgbClr>
              </a:gs>
              <a:gs pos="50000">
                <a:srgbClr val="0015FF">
                  <a:tint val="44500"/>
                  <a:satMod val="160000"/>
                </a:srgbClr>
              </a:gs>
              <a:gs pos="100000">
                <a:srgbClr val="0015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École accréditée, équipe experte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26A0197-8405-488A-94D7-30DD1340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898" y="2338576"/>
            <a:ext cx="3400687" cy="3404891"/>
          </a:xfrm>
          <a:prstGeom prst="rect">
            <a:avLst/>
          </a:prstGeom>
        </p:spPr>
      </p:pic>
      <p:sp>
        <p:nvSpPr>
          <p:cNvPr id="16" name="Cercle : creux 15">
            <a:extLst>
              <a:ext uri="{FF2B5EF4-FFF2-40B4-BE49-F238E27FC236}">
                <a16:creationId xmlns:a16="http://schemas.microsoft.com/office/drawing/2014/main" id="{F1CEF462-C362-4F11-AEF1-F3E7053229E4}"/>
              </a:ext>
            </a:extLst>
          </p:cNvPr>
          <p:cNvSpPr/>
          <p:nvPr/>
        </p:nvSpPr>
        <p:spPr>
          <a:xfrm>
            <a:off x="-871870" y="5916333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1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Demi-cadre 16">
            <a:extLst>
              <a:ext uri="{FF2B5EF4-FFF2-40B4-BE49-F238E27FC236}">
                <a16:creationId xmlns:a16="http://schemas.microsoft.com/office/drawing/2014/main" id="{D748267E-6E58-4544-8DFB-B6CE648DA7ED}"/>
              </a:ext>
            </a:extLst>
          </p:cNvPr>
          <p:cNvSpPr/>
          <p:nvPr/>
        </p:nvSpPr>
        <p:spPr>
          <a:xfrm rot="21112670">
            <a:off x="10109074" y="6069440"/>
            <a:ext cx="2283238" cy="1632024"/>
          </a:xfrm>
          <a:prstGeom prst="halfFrame">
            <a:avLst>
              <a:gd name="adj1" fmla="val 19191"/>
              <a:gd name="adj2" fmla="val 21568"/>
            </a:avLst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7330" y="-107061"/>
            <a:ext cx="7146269" cy="46790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67184" y="6633159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345" y="2976556"/>
            <a:ext cx="1713230" cy="8413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+145.000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Etudiants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345" y="1802638"/>
            <a:ext cx="10541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Campus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dans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809345" y="1960829"/>
            <a:ext cx="11614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00449B"/>
                </a:solidFill>
              </a:rPr>
              <a:t>9</a:t>
            </a:r>
            <a:r>
              <a:rPr sz="3500" spc="-15" dirty="0">
                <a:solidFill>
                  <a:srgbClr val="00449B"/>
                </a:solidFill>
              </a:rPr>
              <a:t> </a:t>
            </a:r>
            <a:r>
              <a:rPr sz="3500" spc="-20" dirty="0">
                <a:solidFill>
                  <a:srgbClr val="00449B"/>
                </a:solidFill>
              </a:rPr>
              <a:t>pays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832205" y="5457273"/>
            <a:ext cx="1807210" cy="8413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0" cap="none" spc="-2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+600</a:t>
            </a:r>
            <a:endParaRPr kumimoji="0" sz="3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Programmes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dispensés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05" y="4171932"/>
            <a:ext cx="2085339" cy="8420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0" cap="none" spc="-2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+300</a:t>
            </a:r>
            <a:endParaRPr kumimoji="0" sz="3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Partenaires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internationaux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9598" y="1929470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1"/>
                </a:lnTo>
                <a:lnTo>
                  <a:pt x="185927" y="187451"/>
                </a:lnTo>
                <a:lnTo>
                  <a:pt x="185927" y="0"/>
                </a:lnTo>
                <a:close/>
              </a:path>
            </a:pathLst>
          </a:custGeom>
          <a:solidFill>
            <a:srgbClr val="009B7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96067" y="854893"/>
            <a:ext cx="381000" cy="277296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8"/>
                </a:lnTo>
                <a:lnTo>
                  <a:pt x="185927" y="185928"/>
                </a:lnTo>
                <a:lnTo>
                  <a:pt x="185927" y="0"/>
                </a:lnTo>
                <a:close/>
              </a:path>
            </a:pathLst>
          </a:custGeom>
          <a:solidFill>
            <a:srgbClr val="15EFE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96067" y="2967993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2"/>
                </a:lnTo>
                <a:lnTo>
                  <a:pt x="185927" y="187452"/>
                </a:lnTo>
                <a:lnTo>
                  <a:pt x="185927" y="0"/>
                </a:lnTo>
                <a:close/>
              </a:path>
            </a:pathLst>
          </a:custGeom>
          <a:solidFill>
            <a:srgbClr val="9200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84520" y="2620984"/>
            <a:ext cx="381000" cy="277297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8"/>
                </a:lnTo>
                <a:lnTo>
                  <a:pt x="185927" y="185928"/>
                </a:lnTo>
                <a:lnTo>
                  <a:pt x="185927" y="0"/>
                </a:lnTo>
                <a:close/>
              </a:path>
            </a:pathLst>
          </a:custGeom>
          <a:solidFill>
            <a:srgbClr val="FFA35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4382" y="497033"/>
            <a:ext cx="755571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Espagne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96773" y="539321"/>
            <a:ext cx="380999" cy="280136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7"/>
                </a:lnTo>
                <a:lnTo>
                  <a:pt x="185927" y="185927"/>
                </a:lnTo>
                <a:lnTo>
                  <a:pt x="185927" y="0"/>
                </a:lnTo>
                <a:close/>
              </a:path>
            </a:pathLst>
          </a:custGeom>
          <a:solidFill>
            <a:srgbClr val="FFD70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82112" y="1236520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2"/>
                </a:lnTo>
                <a:lnTo>
                  <a:pt x="185927" y="187452"/>
                </a:lnTo>
                <a:lnTo>
                  <a:pt x="185927" y="0"/>
                </a:lnTo>
                <a:close/>
              </a:path>
            </a:pathLst>
          </a:custGeom>
          <a:solidFill>
            <a:srgbClr val="8E96C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02056" y="1560882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1"/>
                </a:lnTo>
                <a:lnTo>
                  <a:pt x="185927" y="187451"/>
                </a:lnTo>
                <a:lnTo>
                  <a:pt x="185927" y="0"/>
                </a:lnTo>
                <a:close/>
              </a:path>
            </a:pathLst>
          </a:custGeom>
          <a:solidFill>
            <a:srgbClr val="34D22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82112" y="2287713"/>
            <a:ext cx="381000" cy="277297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8"/>
                </a:lnTo>
                <a:lnTo>
                  <a:pt x="185927" y="185928"/>
                </a:lnTo>
                <a:lnTo>
                  <a:pt x="185927" y="0"/>
                </a:lnTo>
                <a:close/>
              </a:path>
            </a:pathLst>
          </a:custGeom>
          <a:solidFill>
            <a:srgbClr val="EE090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2024" y="761"/>
            <a:ext cx="9078467" cy="6858000"/>
            <a:chOff x="192024" y="761"/>
            <a:chExt cx="9078467" cy="6858000"/>
          </a:xfrm>
        </p:grpSpPr>
        <p:sp>
          <p:nvSpPr>
            <p:cNvPr id="19" name="object 19"/>
            <p:cNvSpPr/>
            <p:nvPr/>
          </p:nvSpPr>
          <p:spPr>
            <a:xfrm>
              <a:off x="4150614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704076"/>
                  </a:moveTo>
                  <a:lnTo>
                    <a:pt x="0" y="6857885"/>
                  </a:lnTo>
                </a:path>
                <a:path h="6858000">
                  <a:moveTo>
                    <a:pt x="0" y="0"/>
                  </a:moveTo>
                  <a:lnTo>
                    <a:pt x="0" y="153289"/>
                  </a:lnTo>
                </a:path>
              </a:pathLst>
            </a:custGeom>
            <a:ln w="7620">
              <a:solidFill>
                <a:srgbClr val="0044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52138" y="332993"/>
              <a:ext cx="0" cy="6193790"/>
            </a:xfrm>
            <a:custGeom>
              <a:avLst/>
              <a:gdLst/>
              <a:ahLst/>
              <a:cxnLst/>
              <a:rect l="l" t="t" r="r" b="b"/>
              <a:pathLst>
                <a:path h="6193790">
                  <a:moveTo>
                    <a:pt x="0" y="5046726"/>
                  </a:moveTo>
                  <a:lnTo>
                    <a:pt x="0" y="6193269"/>
                  </a:lnTo>
                </a:path>
                <a:path h="6193790">
                  <a:moveTo>
                    <a:pt x="0" y="3822954"/>
                  </a:moveTo>
                  <a:lnTo>
                    <a:pt x="0" y="4895850"/>
                  </a:lnTo>
                </a:path>
                <a:path h="6193790">
                  <a:moveTo>
                    <a:pt x="0" y="2527554"/>
                  </a:moveTo>
                  <a:lnTo>
                    <a:pt x="0" y="3672078"/>
                  </a:lnTo>
                </a:path>
                <a:path h="6193790">
                  <a:moveTo>
                    <a:pt x="0" y="1285493"/>
                  </a:moveTo>
                  <a:lnTo>
                    <a:pt x="0" y="2376678"/>
                  </a:lnTo>
                </a:path>
                <a:path h="6193790">
                  <a:moveTo>
                    <a:pt x="0" y="0"/>
                  </a:moveTo>
                  <a:lnTo>
                    <a:pt x="0" y="1134617"/>
                  </a:lnTo>
                </a:path>
              </a:pathLst>
            </a:custGeom>
            <a:ln w="7620">
              <a:solidFill>
                <a:srgbClr val="0044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073652" y="181355"/>
              <a:ext cx="158750" cy="6495415"/>
            </a:xfrm>
            <a:custGeom>
              <a:avLst/>
              <a:gdLst/>
              <a:ahLst/>
              <a:cxnLst/>
              <a:rect l="l" t="t" r="r" b="b"/>
              <a:pathLst>
                <a:path w="158750" h="6495415">
                  <a:moveTo>
                    <a:pt x="150876" y="6344412"/>
                  </a:moveTo>
                  <a:lnTo>
                    <a:pt x="0" y="6344412"/>
                  </a:lnTo>
                  <a:lnTo>
                    <a:pt x="0" y="6495288"/>
                  </a:lnTo>
                  <a:lnTo>
                    <a:pt x="150876" y="6495288"/>
                  </a:lnTo>
                  <a:lnTo>
                    <a:pt x="150876" y="6344412"/>
                  </a:lnTo>
                  <a:close/>
                </a:path>
                <a:path w="158750" h="6495415">
                  <a:moveTo>
                    <a:pt x="158496" y="0"/>
                  </a:moveTo>
                  <a:lnTo>
                    <a:pt x="7620" y="0"/>
                  </a:lnTo>
                  <a:lnTo>
                    <a:pt x="7620" y="150876"/>
                  </a:lnTo>
                  <a:lnTo>
                    <a:pt x="158496" y="15087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1855" y="1528572"/>
              <a:ext cx="3701415" cy="3801110"/>
            </a:xfrm>
            <a:custGeom>
              <a:avLst/>
              <a:gdLst/>
              <a:ahLst/>
              <a:cxnLst/>
              <a:rect l="l" t="t" r="r" b="b"/>
              <a:pathLst>
                <a:path w="3701415" h="3801110">
                  <a:moveTo>
                    <a:pt x="0" y="0"/>
                  </a:moveTo>
                  <a:lnTo>
                    <a:pt x="3701288" y="0"/>
                  </a:lnTo>
                </a:path>
                <a:path w="3701415" h="3801110">
                  <a:moveTo>
                    <a:pt x="0" y="1266443"/>
                  </a:moveTo>
                  <a:lnTo>
                    <a:pt x="3701288" y="1266443"/>
                  </a:lnTo>
                </a:path>
                <a:path w="3701415" h="3801110">
                  <a:moveTo>
                    <a:pt x="0" y="2534411"/>
                  </a:moveTo>
                  <a:lnTo>
                    <a:pt x="3701288" y="2534411"/>
                  </a:lnTo>
                </a:path>
                <a:path w="3701415" h="3801110">
                  <a:moveTo>
                    <a:pt x="0" y="3800855"/>
                  </a:moveTo>
                  <a:lnTo>
                    <a:pt x="3701288" y="3800855"/>
                  </a:lnTo>
                </a:path>
              </a:pathLst>
            </a:custGeom>
            <a:ln w="3175">
              <a:solidFill>
                <a:srgbClr val="0044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2024" y="1467611"/>
              <a:ext cx="4040504" cy="3912235"/>
            </a:xfrm>
            <a:custGeom>
              <a:avLst/>
              <a:gdLst/>
              <a:ahLst/>
              <a:cxnLst/>
              <a:rect l="l" t="t" r="r" b="b"/>
              <a:pathLst>
                <a:path w="4040504" h="3912235">
                  <a:moveTo>
                    <a:pt x="150876" y="3761232"/>
                  </a:moveTo>
                  <a:lnTo>
                    <a:pt x="0" y="3761232"/>
                  </a:lnTo>
                  <a:lnTo>
                    <a:pt x="0" y="3912108"/>
                  </a:lnTo>
                  <a:lnTo>
                    <a:pt x="150876" y="3912108"/>
                  </a:lnTo>
                  <a:lnTo>
                    <a:pt x="150876" y="3761232"/>
                  </a:lnTo>
                  <a:close/>
                </a:path>
                <a:path w="4040504" h="3912235">
                  <a:moveTo>
                    <a:pt x="150876" y="2537460"/>
                  </a:moveTo>
                  <a:lnTo>
                    <a:pt x="0" y="2537460"/>
                  </a:lnTo>
                  <a:lnTo>
                    <a:pt x="0" y="2688336"/>
                  </a:lnTo>
                  <a:lnTo>
                    <a:pt x="150876" y="2688336"/>
                  </a:lnTo>
                  <a:lnTo>
                    <a:pt x="150876" y="2537460"/>
                  </a:lnTo>
                  <a:close/>
                </a:path>
                <a:path w="4040504" h="3912235">
                  <a:moveTo>
                    <a:pt x="150876" y="1242060"/>
                  </a:moveTo>
                  <a:lnTo>
                    <a:pt x="0" y="1242060"/>
                  </a:lnTo>
                  <a:lnTo>
                    <a:pt x="0" y="1392936"/>
                  </a:lnTo>
                  <a:lnTo>
                    <a:pt x="150876" y="1392936"/>
                  </a:lnTo>
                  <a:lnTo>
                    <a:pt x="150876" y="1242060"/>
                  </a:lnTo>
                  <a:close/>
                </a:path>
                <a:path w="4040504" h="3912235">
                  <a:moveTo>
                    <a:pt x="150876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150876" y="150876"/>
                  </a:lnTo>
                  <a:lnTo>
                    <a:pt x="150876" y="0"/>
                  </a:lnTo>
                  <a:close/>
                </a:path>
                <a:path w="4040504" h="3912235">
                  <a:moveTo>
                    <a:pt x="4040124" y="3761232"/>
                  </a:moveTo>
                  <a:lnTo>
                    <a:pt x="3889248" y="3761232"/>
                  </a:lnTo>
                  <a:lnTo>
                    <a:pt x="3889248" y="3912108"/>
                  </a:lnTo>
                  <a:lnTo>
                    <a:pt x="4040124" y="3912108"/>
                  </a:lnTo>
                  <a:lnTo>
                    <a:pt x="4040124" y="3761232"/>
                  </a:lnTo>
                  <a:close/>
                </a:path>
                <a:path w="4040504" h="3912235">
                  <a:moveTo>
                    <a:pt x="4040124" y="2537460"/>
                  </a:moveTo>
                  <a:lnTo>
                    <a:pt x="3889248" y="2537460"/>
                  </a:lnTo>
                  <a:lnTo>
                    <a:pt x="3889248" y="2688336"/>
                  </a:lnTo>
                  <a:lnTo>
                    <a:pt x="4040124" y="2688336"/>
                  </a:lnTo>
                  <a:lnTo>
                    <a:pt x="4040124" y="2537460"/>
                  </a:lnTo>
                  <a:close/>
                </a:path>
                <a:path w="4040504" h="3912235">
                  <a:moveTo>
                    <a:pt x="4040124" y="1242060"/>
                  </a:moveTo>
                  <a:lnTo>
                    <a:pt x="3889248" y="1242060"/>
                  </a:lnTo>
                  <a:lnTo>
                    <a:pt x="3889248" y="1392936"/>
                  </a:lnTo>
                  <a:lnTo>
                    <a:pt x="4040124" y="1392936"/>
                  </a:lnTo>
                  <a:lnTo>
                    <a:pt x="4040124" y="1242060"/>
                  </a:lnTo>
                  <a:close/>
                </a:path>
                <a:path w="4040504" h="3912235">
                  <a:moveTo>
                    <a:pt x="4040124" y="0"/>
                  </a:moveTo>
                  <a:lnTo>
                    <a:pt x="3889248" y="0"/>
                  </a:lnTo>
                  <a:lnTo>
                    <a:pt x="3889248" y="150876"/>
                  </a:lnTo>
                  <a:lnTo>
                    <a:pt x="4040124" y="150876"/>
                  </a:lnTo>
                  <a:lnTo>
                    <a:pt x="404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224771" y="2191511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42291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43814"/>
                  </a:lnTo>
                  <a:lnTo>
                    <a:pt x="3428" y="47243"/>
                  </a:lnTo>
                  <a:lnTo>
                    <a:pt x="42291" y="47243"/>
                  </a:lnTo>
                  <a:lnTo>
                    <a:pt x="45720" y="43814"/>
                  </a:lnTo>
                  <a:lnTo>
                    <a:pt x="45720" y="3428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224771" y="2191511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0" y="7620"/>
                  </a:moveTo>
                  <a:lnTo>
                    <a:pt x="0" y="3428"/>
                  </a:lnTo>
                  <a:lnTo>
                    <a:pt x="3428" y="0"/>
                  </a:lnTo>
                  <a:lnTo>
                    <a:pt x="7620" y="0"/>
                  </a:lnTo>
                  <a:lnTo>
                    <a:pt x="38100" y="0"/>
                  </a:lnTo>
                  <a:lnTo>
                    <a:pt x="42291" y="0"/>
                  </a:lnTo>
                  <a:lnTo>
                    <a:pt x="45720" y="3428"/>
                  </a:lnTo>
                  <a:lnTo>
                    <a:pt x="45720" y="7620"/>
                  </a:lnTo>
                  <a:lnTo>
                    <a:pt x="45720" y="39624"/>
                  </a:lnTo>
                  <a:lnTo>
                    <a:pt x="45720" y="43814"/>
                  </a:lnTo>
                  <a:lnTo>
                    <a:pt x="42291" y="47243"/>
                  </a:lnTo>
                  <a:lnTo>
                    <a:pt x="38100" y="47243"/>
                  </a:lnTo>
                  <a:lnTo>
                    <a:pt x="7620" y="47243"/>
                  </a:lnTo>
                  <a:lnTo>
                    <a:pt x="3428" y="47243"/>
                  </a:lnTo>
                  <a:lnTo>
                    <a:pt x="0" y="43814"/>
                  </a:lnTo>
                  <a:lnTo>
                    <a:pt x="0" y="39624"/>
                  </a:lnTo>
                  <a:lnTo>
                    <a:pt x="0" y="7620"/>
                  </a:lnTo>
                  <a:close/>
                </a:path>
              </a:pathLst>
            </a:custGeom>
            <a:ln w="12192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 descr="Planeta Formación y Universidade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423671"/>
              <a:ext cx="2229379" cy="864108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0096067" y="3304103"/>
            <a:ext cx="381000" cy="277297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7"/>
                </a:lnTo>
                <a:lnTo>
                  <a:pt x="185927" y="185927"/>
                </a:lnTo>
                <a:lnTo>
                  <a:pt x="185927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84382" y="776786"/>
            <a:ext cx="903144" cy="280461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1590" marR="22860" lvl="0" indent="0" defTabSz="914400" eaLnBrk="1" fontAlgn="auto" latinLnBrk="0" hangingPunct="1">
              <a:lnSpc>
                <a:spcPct val="1454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Colombie France Italie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1590" marR="5080" lvl="0" indent="0" defTabSz="914400" eaLnBrk="1" fontAlgn="auto" latinLnBrk="0" hangingPunct="1">
              <a:lnSpc>
                <a:spcPct val="1413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Andorre Maroc Egypte Amérique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Suisse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C9815-0E58-4911-BAA9-624EA4238FE3}"/>
              </a:ext>
            </a:extLst>
          </p:cNvPr>
          <p:cNvSpPr/>
          <p:nvPr/>
        </p:nvSpPr>
        <p:spPr>
          <a:xfrm>
            <a:off x="4253101" y="4236807"/>
            <a:ext cx="7603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EDUMED appartient à un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réseau éducatif mondial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présent en Europe, Afrique et Amérique.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449B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Faire partie du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Groupe Planeta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, c’est bénéficier d’une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reconnaissance mondiale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et d’un réseau académique unique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20E4EA-F08A-4442-8A9A-EDF5AE8209E0}"/>
              </a:ext>
            </a:extLst>
          </p:cNvPr>
          <p:cNvSpPr/>
          <p:nvPr/>
        </p:nvSpPr>
        <p:spPr>
          <a:xfrm rot="18615914">
            <a:off x="11732601" y="4199672"/>
            <a:ext cx="158702" cy="3763083"/>
          </a:xfrm>
          <a:prstGeom prst="rect">
            <a:avLst/>
          </a:prstGeom>
          <a:solidFill>
            <a:srgbClr val="001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F91C9F-4AB4-4162-9444-9DAA39FC7B51}"/>
              </a:ext>
            </a:extLst>
          </p:cNvPr>
          <p:cNvSpPr/>
          <p:nvPr/>
        </p:nvSpPr>
        <p:spPr>
          <a:xfrm rot="18615914">
            <a:off x="12524122" y="4224352"/>
            <a:ext cx="158702" cy="3763083"/>
          </a:xfrm>
          <a:prstGeom prst="rect">
            <a:avLst/>
          </a:prstGeom>
          <a:solidFill>
            <a:srgbClr val="00D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DD6164-DF2D-4F88-8ADA-4DFB060BCF76}"/>
              </a:ext>
            </a:extLst>
          </p:cNvPr>
          <p:cNvSpPr/>
          <p:nvPr/>
        </p:nvSpPr>
        <p:spPr>
          <a:xfrm rot="18615914">
            <a:off x="12112648" y="4171476"/>
            <a:ext cx="158702" cy="3763083"/>
          </a:xfrm>
          <a:prstGeom prst="rect">
            <a:avLst/>
          </a:prstGeom>
          <a:solidFill>
            <a:srgbClr val="001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76DC65-A83F-404B-803D-64963F277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" y="366559"/>
            <a:ext cx="1580706" cy="556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>
            <a:off x="0" y="366559"/>
            <a:ext cx="12078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dirty="0">
                <a:solidFill>
                  <a:srgbClr val="0015FF"/>
                </a:solidFill>
                <a:ea typeface="+mj-ea"/>
                <a:cs typeface="Calibri"/>
              </a:rPr>
              <a:t>LES FILIÈRES EDUMED</a:t>
            </a:r>
            <a:endParaRPr lang="fr-FR" sz="3600" dirty="0">
              <a:solidFill>
                <a:srgbClr val="0015FF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1AECD-8864-4A07-8987-0B3F662DFD97}"/>
              </a:ext>
            </a:extLst>
          </p:cNvPr>
          <p:cNvSpPr/>
          <p:nvPr/>
        </p:nvSpPr>
        <p:spPr>
          <a:xfrm>
            <a:off x="-400493" y="1163259"/>
            <a:ext cx="12992986" cy="191386"/>
          </a:xfrm>
          <a:prstGeom prst="rect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B7297-A3A7-427C-A735-6DF6CEDE4278}"/>
              </a:ext>
            </a:extLst>
          </p:cNvPr>
          <p:cNvSpPr/>
          <p:nvPr/>
        </p:nvSpPr>
        <p:spPr>
          <a:xfrm>
            <a:off x="4391247" y="1569477"/>
            <a:ext cx="838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fr-FR" sz="2800" dirty="0">
                <a:solidFill>
                  <a:srgbClr val="0015FF"/>
                </a:solidFill>
                <a:ea typeface="+mj-ea"/>
                <a:cs typeface="Calibri"/>
              </a:rPr>
              <a:t>Filières Paramédicales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6C8EF-9DF3-47DC-8313-8C38A3B6F273}"/>
              </a:ext>
            </a:extLst>
          </p:cNvPr>
          <p:cNvSpPr/>
          <p:nvPr/>
        </p:nvSpPr>
        <p:spPr>
          <a:xfrm>
            <a:off x="0" y="593113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rgbClr val="0015FF"/>
                </a:solidFill>
                <a:ea typeface="+mj-ea"/>
                <a:cs typeface="Calibri"/>
              </a:rPr>
              <a:t>Des métiers humains, essentiels et recherchés</a:t>
            </a:r>
            <a:endParaRPr lang="fr-FR" sz="2800" dirty="0">
              <a:solidFill>
                <a:srgbClr val="0015FF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0E32250-9C34-4EEF-ADE9-669B49A7B8B2}"/>
              </a:ext>
            </a:extLst>
          </p:cNvPr>
          <p:cNvSpPr/>
          <p:nvPr/>
        </p:nvSpPr>
        <p:spPr>
          <a:xfrm>
            <a:off x="8162260" y="2769554"/>
            <a:ext cx="3700131" cy="2540088"/>
          </a:xfrm>
          <a:prstGeom prst="roundRect">
            <a:avLst/>
          </a:prstGeom>
          <a:gradFill flip="none" rotWithShape="1">
            <a:gsLst>
              <a:gs pos="0">
                <a:srgbClr val="0015FF">
                  <a:tint val="66000"/>
                  <a:satMod val="160000"/>
                </a:srgbClr>
              </a:gs>
              <a:gs pos="50000">
                <a:srgbClr val="0015FF">
                  <a:tint val="44500"/>
                  <a:satMod val="160000"/>
                </a:srgbClr>
              </a:gs>
              <a:gs pos="100000">
                <a:srgbClr val="0015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b="1" dirty="0">
                <a:solidFill>
                  <a:srgbClr val="0015FF"/>
                </a:solidFill>
                <a:cs typeface="Calibri"/>
              </a:rPr>
              <a:t>PSYCHOMOTRICITÉ</a:t>
            </a:r>
            <a:r>
              <a:rPr lang="fr-FR" sz="2800" dirty="0">
                <a:solidFill>
                  <a:schemeClr val="bg1"/>
                </a:solidFill>
                <a:cs typeface="Calibri"/>
              </a:rPr>
              <a:t>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Corps–esprit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Motricité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 Bien-être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5479C6-5233-48D0-8A11-1D5040E22D1E}"/>
              </a:ext>
            </a:extLst>
          </p:cNvPr>
          <p:cNvSpPr/>
          <p:nvPr/>
        </p:nvSpPr>
        <p:spPr>
          <a:xfrm>
            <a:off x="474922" y="2788186"/>
            <a:ext cx="3593804" cy="2547993"/>
          </a:xfrm>
          <a:prstGeom prst="roundRect">
            <a:avLst/>
          </a:prstGeom>
          <a:gradFill flip="none" rotWithShape="1">
            <a:gsLst>
              <a:gs pos="0">
                <a:srgbClr val="0015FF">
                  <a:tint val="66000"/>
                  <a:satMod val="160000"/>
                </a:srgbClr>
              </a:gs>
              <a:gs pos="50000">
                <a:srgbClr val="0015FF">
                  <a:tint val="44500"/>
                  <a:satMod val="160000"/>
                </a:srgbClr>
              </a:gs>
              <a:gs pos="100000">
                <a:srgbClr val="0015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b="1" dirty="0">
                <a:solidFill>
                  <a:srgbClr val="0015FF"/>
                </a:solidFill>
                <a:cs typeface="Calibri"/>
              </a:rPr>
              <a:t>KINÉSITHÉRAPIE</a:t>
            </a:r>
            <a:r>
              <a:rPr lang="fr-FR" sz="2800" dirty="0">
                <a:solidFill>
                  <a:schemeClr val="bg1"/>
                </a:solidFill>
                <a:cs typeface="Calibri"/>
              </a:rPr>
              <a:t>  Mobilité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Réhabilitation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Sport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E4A68A0-511A-401C-8EA4-955191957C2B}"/>
              </a:ext>
            </a:extLst>
          </p:cNvPr>
          <p:cNvSpPr/>
          <p:nvPr/>
        </p:nvSpPr>
        <p:spPr>
          <a:xfrm>
            <a:off x="4268085" y="2777025"/>
            <a:ext cx="3700131" cy="2525145"/>
          </a:xfrm>
          <a:prstGeom prst="roundRect">
            <a:avLst/>
          </a:prstGeom>
          <a:gradFill flip="none" rotWithShape="1">
            <a:gsLst>
              <a:gs pos="0">
                <a:srgbClr val="0015FF">
                  <a:tint val="66000"/>
                  <a:satMod val="160000"/>
                </a:srgbClr>
              </a:gs>
              <a:gs pos="50000">
                <a:srgbClr val="0015FF">
                  <a:tint val="44500"/>
                  <a:satMod val="160000"/>
                </a:srgbClr>
              </a:gs>
              <a:gs pos="100000">
                <a:srgbClr val="0015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fr-FR" sz="2800" b="1" dirty="0">
                <a:solidFill>
                  <a:srgbClr val="0015FF"/>
                </a:solidFill>
                <a:cs typeface="Calibri"/>
              </a:rPr>
              <a:t>ORTHOPHONIE</a:t>
            </a:r>
            <a:r>
              <a:rPr lang="fr-FR" sz="2800" dirty="0">
                <a:solidFill>
                  <a:schemeClr val="bg1"/>
                </a:solidFill>
                <a:cs typeface="Calibri"/>
              </a:rPr>
              <a:t>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Langage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Communication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/>
                </a:solidFill>
                <a:cs typeface="Calibri"/>
              </a:rPr>
              <a:t>Déglutition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FA0D5-8736-414C-A8AF-AB79FDFEED72}"/>
              </a:ext>
            </a:extLst>
          </p:cNvPr>
          <p:cNvSpPr/>
          <p:nvPr/>
        </p:nvSpPr>
        <p:spPr>
          <a:xfrm>
            <a:off x="3457354" y="976557"/>
            <a:ext cx="12227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fr-FR" sz="13800" b="1" dirty="0">
                <a:solidFill>
                  <a:srgbClr val="0015FF"/>
                </a:solidFill>
                <a:ea typeface="+mj-ea"/>
                <a:cs typeface="Calibri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51BBE-29C2-4EB7-8055-AE0EC8C49CA3}"/>
              </a:ext>
            </a:extLst>
          </p:cNvPr>
          <p:cNvSpPr/>
          <p:nvPr/>
        </p:nvSpPr>
        <p:spPr>
          <a:xfrm>
            <a:off x="4391247" y="2084553"/>
            <a:ext cx="282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15FF"/>
                </a:solidFill>
                <a:ea typeface="+mj-ea"/>
                <a:cs typeface="Calibri"/>
              </a:rPr>
              <a:t>Carrières d’Avenir 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8198E10F-EAE5-4C18-A9F4-738E254DB3A3}"/>
              </a:ext>
            </a:extLst>
          </p:cNvPr>
          <p:cNvSpPr/>
          <p:nvPr/>
        </p:nvSpPr>
        <p:spPr>
          <a:xfrm>
            <a:off x="9920177" y="5600319"/>
            <a:ext cx="2583712" cy="1486920"/>
          </a:xfrm>
          <a:prstGeom prst="frame">
            <a:avLst/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ercle : creux 13">
            <a:extLst>
              <a:ext uri="{FF2B5EF4-FFF2-40B4-BE49-F238E27FC236}">
                <a16:creationId xmlns:a16="http://schemas.microsoft.com/office/drawing/2014/main" id="{6201729A-0658-4DA8-9478-82948960D144}"/>
              </a:ext>
            </a:extLst>
          </p:cNvPr>
          <p:cNvSpPr/>
          <p:nvPr/>
        </p:nvSpPr>
        <p:spPr>
          <a:xfrm>
            <a:off x="-1054172" y="5274013"/>
            <a:ext cx="2583712" cy="2434856"/>
          </a:xfrm>
          <a:prstGeom prst="donut">
            <a:avLst>
              <a:gd name="adj" fmla="val 9224"/>
            </a:avLst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4CA47007-46B6-4FB1-A9D2-80F6CB8C0FB4}"/>
              </a:ext>
            </a:extLst>
          </p:cNvPr>
          <p:cNvSpPr/>
          <p:nvPr/>
        </p:nvSpPr>
        <p:spPr>
          <a:xfrm>
            <a:off x="10394653" y="5931130"/>
            <a:ext cx="2583712" cy="1486920"/>
          </a:xfrm>
          <a:prstGeom prst="frame">
            <a:avLst/>
          </a:prstGeom>
          <a:solidFill>
            <a:srgbClr val="0015FF"/>
          </a:solidFill>
          <a:ln>
            <a:solidFill>
              <a:srgbClr val="00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ercle : creux 15">
            <a:extLst>
              <a:ext uri="{FF2B5EF4-FFF2-40B4-BE49-F238E27FC236}">
                <a16:creationId xmlns:a16="http://schemas.microsoft.com/office/drawing/2014/main" id="{80EF8DC6-5F23-4DAF-925B-FA0F979D477C}"/>
              </a:ext>
            </a:extLst>
          </p:cNvPr>
          <p:cNvSpPr/>
          <p:nvPr/>
        </p:nvSpPr>
        <p:spPr>
          <a:xfrm>
            <a:off x="-961249" y="5709520"/>
            <a:ext cx="1922498" cy="1930139"/>
          </a:xfrm>
          <a:prstGeom prst="donut">
            <a:avLst>
              <a:gd name="adj" fmla="val 9224"/>
            </a:avLst>
          </a:prstGeom>
          <a:solidFill>
            <a:srgbClr val="0015FF"/>
          </a:solidFill>
          <a:ln>
            <a:solidFill>
              <a:srgbClr val="00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4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D90BF7-45C6-480D-94B7-B33F3B71F759}"/>
              </a:ext>
            </a:extLst>
          </p:cNvPr>
          <p:cNvSpPr/>
          <p:nvPr/>
        </p:nvSpPr>
        <p:spPr>
          <a:xfrm>
            <a:off x="3429987" y="2667939"/>
            <a:ext cx="8069027" cy="175432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15FF"/>
                </a:solidFill>
              </a:rPr>
              <a:t>L’orthophoniste peut travailler dans : </a:t>
            </a:r>
          </a:p>
          <a:p>
            <a:r>
              <a:rPr lang="fr-FR" dirty="0">
                <a:solidFill>
                  <a:srgbClr val="0015FF"/>
                </a:solidFill>
              </a:rPr>
              <a:t>	Hôpitaux, services de rééducation, centres spécialisés … </a:t>
            </a:r>
          </a:p>
          <a:p>
            <a:r>
              <a:rPr lang="fr-FR" dirty="0">
                <a:solidFill>
                  <a:srgbClr val="0015FF"/>
                </a:solidFill>
              </a:rPr>
              <a:t>	Ecoles, crèches, centres d’éducation spéciale …</a:t>
            </a:r>
          </a:p>
          <a:p>
            <a:r>
              <a:rPr lang="fr-FR" dirty="0">
                <a:solidFill>
                  <a:srgbClr val="0015FF"/>
                </a:solidFill>
              </a:rPr>
              <a:t>	Médias, associations …</a:t>
            </a:r>
          </a:p>
          <a:p>
            <a:pPr algn="ctr"/>
            <a:endParaRPr lang="fr-FR" b="1" i="1" dirty="0">
              <a:solidFill>
                <a:srgbClr val="0015FF"/>
              </a:solidFill>
            </a:endParaRPr>
          </a:p>
          <a:p>
            <a:pPr algn="ctr"/>
            <a:r>
              <a:rPr lang="fr-FR" b="1" i="1" dirty="0">
                <a:solidFill>
                  <a:srgbClr val="0015FF"/>
                </a:solidFill>
              </a:rPr>
              <a:t>Un métier utile et indispensable dans tous les secteurs.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9FC21-07D2-4708-A903-41C0974542D1}"/>
              </a:ext>
            </a:extLst>
          </p:cNvPr>
          <p:cNvSpPr/>
          <p:nvPr/>
        </p:nvSpPr>
        <p:spPr>
          <a:xfrm>
            <a:off x="0" y="0"/>
            <a:ext cx="2625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00DE4-9D4C-4C7C-8889-3008739E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35229" r="25122" b="47037"/>
          <a:stretch/>
        </p:blipFill>
        <p:spPr>
          <a:xfrm>
            <a:off x="172235" y="352007"/>
            <a:ext cx="2280741" cy="56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 rot="16200000">
            <a:off x="-1497602" y="3221715"/>
            <a:ext cx="562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6000" b="1" dirty="0">
                <a:solidFill>
                  <a:srgbClr val="00D494"/>
                </a:solidFill>
                <a:ea typeface="+mj-ea"/>
                <a:cs typeface="Calibri"/>
              </a:rPr>
              <a:t>ORTHOPHONIE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C19D7-BAAC-46C8-B860-A00A2CF15A09}"/>
              </a:ext>
            </a:extLst>
          </p:cNvPr>
          <p:cNvSpPr/>
          <p:nvPr/>
        </p:nvSpPr>
        <p:spPr>
          <a:xfrm>
            <a:off x="3429988" y="635673"/>
            <a:ext cx="8069027" cy="1785104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u="sng" dirty="0">
                <a:solidFill>
                  <a:srgbClr val="0015FF"/>
                </a:solidFill>
              </a:rPr>
              <a:t>Un métier indispensable, humain et en forte demande</a:t>
            </a:r>
          </a:p>
          <a:p>
            <a:pPr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L’orthophonie traite les troubles du </a:t>
            </a:r>
            <a:r>
              <a:rPr lang="fr-FR" b="1" dirty="0">
                <a:solidFill>
                  <a:srgbClr val="0015FF"/>
                </a:solidFill>
              </a:rPr>
              <a:t>langage</a:t>
            </a:r>
            <a:r>
              <a:rPr lang="fr-FR" dirty="0">
                <a:solidFill>
                  <a:srgbClr val="0015FF"/>
                </a:solidFill>
              </a:rPr>
              <a:t>, de la </a:t>
            </a:r>
            <a:r>
              <a:rPr lang="fr-FR" b="1" dirty="0">
                <a:solidFill>
                  <a:srgbClr val="0015FF"/>
                </a:solidFill>
              </a:rPr>
              <a:t>communication</a:t>
            </a:r>
            <a:r>
              <a:rPr lang="fr-FR" dirty="0">
                <a:solidFill>
                  <a:srgbClr val="0015FF"/>
                </a:solidFill>
              </a:rPr>
              <a:t>, de la </a:t>
            </a:r>
            <a:r>
              <a:rPr lang="fr-FR" b="1" dirty="0">
                <a:solidFill>
                  <a:srgbClr val="0015FF"/>
                </a:solidFill>
              </a:rPr>
              <a:t>déglutition</a:t>
            </a:r>
            <a:r>
              <a:rPr lang="fr-FR" dirty="0">
                <a:solidFill>
                  <a:srgbClr val="0015FF"/>
                </a:solidFill>
              </a:rPr>
              <a:t> </a:t>
            </a:r>
          </a:p>
          <a:p>
            <a:pPr>
              <a:spcAft>
                <a:spcPts val="800"/>
              </a:spcAft>
            </a:pPr>
            <a:r>
              <a:rPr lang="fr-FR" u="sng" dirty="0">
                <a:solidFill>
                  <a:srgbClr val="0015FF"/>
                </a:solidFill>
              </a:rPr>
              <a:t>Le Maroc manque cruellement d’orthophonistes </a:t>
            </a:r>
            <a:r>
              <a:rPr lang="fr-FR" dirty="0">
                <a:solidFill>
                  <a:srgbClr val="0015FF"/>
                </a:solidFill>
              </a:rPr>
              <a:t>: moins </a:t>
            </a:r>
            <a:r>
              <a:rPr lang="fr-FR">
                <a:solidFill>
                  <a:srgbClr val="0015FF"/>
                </a:solidFill>
              </a:rPr>
              <a:t>de 300 </a:t>
            </a:r>
            <a:r>
              <a:rPr lang="fr-FR" dirty="0">
                <a:solidFill>
                  <a:srgbClr val="0015FF"/>
                </a:solidFill>
              </a:rPr>
              <a:t>pour tout le pays, alors que le besoin est d’1 pour 10 000 habitants.</a:t>
            </a:r>
          </a:p>
          <a:p>
            <a:pPr algn="ctr"/>
            <a:r>
              <a:rPr lang="fr-FR" b="1" i="1" dirty="0">
                <a:solidFill>
                  <a:srgbClr val="0015FF"/>
                </a:solidFill>
              </a:rPr>
              <a:t>Une très forte employabilité et une grande diversité de débouchés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BC7FD8-6FF8-44DC-B71B-EF722562C87D}"/>
              </a:ext>
            </a:extLst>
          </p:cNvPr>
          <p:cNvSpPr/>
          <p:nvPr/>
        </p:nvSpPr>
        <p:spPr>
          <a:xfrm>
            <a:off x="3429987" y="4669427"/>
            <a:ext cx="8069027" cy="175432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15FF"/>
                </a:solidFill>
              </a:rPr>
              <a:t>La possibilité d’ouvrir son propre cabinet libéral</a:t>
            </a:r>
          </a:p>
          <a:p>
            <a:r>
              <a:rPr lang="fr-FR" dirty="0">
                <a:solidFill>
                  <a:srgbClr val="0015FF"/>
                </a:solidFill>
              </a:rPr>
              <a:t>L’orthophonie est l’un des métiers paramédicaux permettant :</a:t>
            </a:r>
          </a:p>
          <a:p>
            <a:pPr lvl="0"/>
            <a:r>
              <a:rPr lang="fr-FR" dirty="0">
                <a:solidFill>
                  <a:srgbClr val="0015FF"/>
                </a:solidFill>
              </a:rPr>
              <a:t>	une installation libérale</a:t>
            </a:r>
          </a:p>
          <a:p>
            <a:pPr lvl="0"/>
            <a:r>
              <a:rPr lang="fr-FR" dirty="0">
                <a:solidFill>
                  <a:srgbClr val="0015FF"/>
                </a:solidFill>
              </a:rPr>
              <a:t>	une gestion flexible de son planning</a:t>
            </a:r>
          </a:p>
          <a:p>
            <a:pPr algn="ctr"/>
            <a:endParaRPr lang="fr-FR" b="1" i="1" dirty="0">
              <a:solidFill>
                <a:srgbClr val="0015FF"/>
              </a:solidFill>
            </a:endParaRPr>
          </a:p>
          <a:p>
            <a:pPr algn="ctr"/>
            <a:r>
              <a:rPr lang="fr-FR" b="1" i="1" dirty="0">
                <a:solidFill>
                  <a:srgbClr val="0015FF"/>
                </a:solidFill>
              </a:rPr>
              <a:t>Liberté, autonomie et très bonne évolution financière.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AB32F4-0FB4-4E0F-851A-28C666DE85D9}"/>
              </a:ext>
            </a:extLst>
          </p:cNvPr>
          <p:cNvSpPr txBox="1"/>
          <p:nvPr/>
        </p:nvSpPr>
        <p:spPr>
          <a:xfrm>
            <a:off x="2886698" y="1143504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1D546F-E918-4342-AE8A-128FE2CE11D5}"/>
              </a:ext>
            </a:extLst>
          </p:cNvPr>
          <p:cNvSpPr txBox="1"/>
          <p:nvPr/>
        </p:nvSpPr>
        <p:spPr>
          <a:xfrm>
            <a:off x="2886697" y="3179477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CE6BBA-B21A-4609-AB86-20405D5391D7}"/>
              </a:ext>
            </a:extLst>
          </p:cNvPr>
          <p:cNvSpPr txBox="1"/>
          <p:nvPr/>
        </p:nvSpPr>
        <p:spPr>
          <a:xfrm>
            <a:off x="2886697" y="5239879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3</a:t>
            </a:r>
          </a:p>
        </p:txBody>
      </p:sp>
      <p:sp>
        <p:nvSpPr>
          <p:cNvPr id="11" name="Cercle : creux 10">
            <a:extLst>
              <a:ext uri="{FF2B5EF4-FFF2-40B4-BE49-F238E27FC236}">
                <a16:creationId xmlns:a16="http://schemas.microsoft.com/office/drawing/2014/main" id="{929ED660-CCFB-448C-9F40-FEA8E30B7842}"/>
              </a:ext>
            </a:extLst>
          </p:cNvPr>
          <p:cNvSpPr/>
          <p:nvPr/>
        </p:nvSpPr>
        <p:spPr>
          <a:xfrm>
            <a:off x="10909004" y="5659568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15FF"/>
          </a:solidFill>
          <a:ln>
            <a:solidFill>
              <a:srgbClr val="00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25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E9FC21-07D2-4708-A903-41C0974542D1}"/>
              </a:ext>
            </a:extLst>
          </p:cNvPr>
          <p:cNvSpPr/>
          <p:nvPr/>
        </p:nvSpPr>
        <p:spPr>
          <a:xfrm>
            <a:off x="0" y="0"/>
            <a:ext cx="2625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00DE4-9D4C-4C7C-8889-3008739E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35229" r="25122" b="47037"/>
          <a:stretch/>
        </p:blipFill>
        <p:spPr>
          <a:xfrm>
            <a:off x="172235" y="352007"/>
            <a:ext cx="2280741" cy="56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 rot="16200000">
            <a:off x="-1497602" y="3221715"/>
            <a:ext cx="562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6000" b="1" dirty="0">
                <a:solidFill>
                  <a:srgbClr val="00D494"/>
                </a:solidFill>
                <a:ea typeface="+mj-ea"/>
                <a:cs typeface="Calibri"/>
              </a:rPr>
              <a:t>ORTHOPHONIE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C012E-6123-48BE-9EE4-1DF9D01DE8CB}"/>
              </a:ext>
            </a:extLst>
          </p:cNvPr>
          <p:cNvSpPr/>
          <p:nvPr/>
        </p:nvSpPr>
        <p:spPr>
          <a:xfrm>
            <a:off x="3429987" y="4525555"/>
            <a:ext cx="8074441" cy="1477328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15FF"/>
                </a:solidFill>
              </a:rPr>
              <a:t>Conditions d’admission à EDUMED</a:t>
            </a:r>
          </a:p>
          <a:p>
            <a:r>
              <a:rPr lang="fr-FR" dirty="0">
                <a:solidFill>
                  <a:srgbClr val="0015FF"/>
                </a:solidFill>
              </a:rPr>
              <a:t>	Bac toutes filières</a:t>
            </a:r>
          </a:p>
          <a:p>
            <a:r>
              <a:rPr lang="fr-FR" dirty="0">
                <a:solidFill>
                  <a:srgbClr val="0015FF"/>
                </a:solidFill>
              </a:rPr>
              <a:t>	Dossier + Test d’admission (logique, compréhension, culture santé)</a:t>
            </a:r>
          </a:p>
          <a:p>
            <a:endParaRPr lang="fr-FR" dirty="0">
              <a:solidFill>
                <a:srgbClr val="0015FF"/>
              </a:solidFill>
            </a:endParaRPr>
          </a:p>
          <a:p>
            <a:r>
              <a:rPr lang="fr-FR" b="1" i="1" dirty="0">
                <a:solidFill>
                  <a:srgbClr val="0015FF"/>
                </a:solidFill>
              </a:rPr>
              <a:t>L’orthophonie est ouverte à tous les bacheliers motivés, quelle que soit leur filière.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649DF-FC0B-4C88-97C0-D84B5BBEF7BB}"/>
              </a:ext>
            </a:extLst>
          </p:cNvPr>
          <p:cNvSpPr/>
          <p:nvPr/>
        </p:nvSpPr>
        <p:spPr>
          <a:xfrm>
            <a:off x="3429989" y="635673"/>
            <a:ext cx="8074440" cy="2031325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15FF"/>
                </a:solidFill>
              </a:rPr>
              <a:t>Une formation professionnalisante avec une pratique clinique réelle</a:t>
            </a:r>
          </a:p>
          <a:p>
            <a:r>
              <a:rPr lang="fr-FR" dirty="0">
                <a:solidFill>
                  <a:srgbClr val="0015FF"/>
                </a:solidFill>
              </a:rPr>
              <a:t>La formation EDUMED permet :</a:t>
            </a:r>
          </a:p>
          <a:p>
            <a:r>
              <a:rPr lang="fr-FR" dirty="0">
                <a:solidFill>
                  <a:srgbClr val="0015FF"/>
                </a:solidFill>
              </a:rPr>
              <a:t>	Un apprentissage progressif théorique + pratique</a:t>
            </a:r>
          </a:p>
          <a:p>
            <a:r>
              <a:rPr lang="fr-FR" dirty="0">
                <a:solidFill>
                  <a:srgbClr val="0015FF"/>
                </a:solidFill>
              </a:rPr>
              <a:t>	Des stages dans différents secteurs thérapeutiques et éducatifs</a:t>
            </a:r>
          </a:p>
          <a:p>
            <a:r>
              <a:rPr lang="fr-FR" dirty="0">
                <a:solidFill>
                  <a:srgbClr val="0015FF"/>
                </a:solidFill>
              </a:rPr>
              <a:t>	Un accompagnement par des professionnels de terrain</a:t>
            </a:r>
          </a:p>
          <a:p>
            <a:pPr algn="ctr"/>
            <a:endParaRPr lang="fr-FR" b="1" dirty="0">
              <a:solidFill>
                <a:srgbClr val="0015FF"/>
              </a:solidFill>
            </a:endParaRPr>
          </a:p>
          <a:p>
            <a:pPr algn="ctr"/>
            <a:r>
              <a:rPr lang="fr-FR" b="1" i="1" dirty="0">
                <a:solidFill>
                  <a:srgbClr val="0015FF"/>
                </a:solidFill>
              </a:rPr>
              <a:t>L’étudiant développe des compétences solides et appliquées.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9F1B6-7C9C-4F1B-96D3-B47549D96BA1}"/>
              </a:ext>
            </a:extLst>
          </p:cNvPr>
          <p:cNvSpPr/>
          <p:nvPr/>
        </p:nvSpPr>
        <p:spPr>
          <a:xfrm>
            <a:off x="3429987" y="2996112"/>
            <a:ext cx="8074441" cy="1200329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15FF"/>
                </a:solidFill>
              </a:rPr>
              <a:t>Un métier varié et épanouissant</a:t>
            </a:r>
          </a:p>
          <a:p>
            <a:r>
              <a:rPr lang="fr-FR" dirty="0">
                <a:solidFill>
                  <a:srgbClr val="0015FF"/>
                </a:solidFill>
              </a:rPr>
              <a:t>L’orthophoniste accompagne des enfants, adultes et seniors.</a:t>
            </a:r>
          </a:p>
          <a:p>
            <a:endParaRPr lang="fr-FR" dirty="0">
              <a:solidFill>
                <a:srgbClr val="0015FF"/>
              </a:solidFill>
            </a:endParaRPr>
          </a:p>
          <a:p>
            <a:pPr algn="ctr"/>
            <a:r>
              <a:rPr lang="fr-FR" b="1" i="1" dirty="0">
                <a:solidFill>
                  <a:srgbClr val="0015FF"/>
                </a:solidFill>
              </a:rPr>
              <a:t>Diversité des profils, variété des troubles, évolution continue et aucune routine.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452713-690D-4E86-804F-355C490A623B}"/>
              </a:ext>
            </a:extLst>
          </p:cNvPr>
          <p:cNvSpPr txBox="1"/>
          <p:nvPr/>
        </p:nvSpPr>
        <p:spPr>
          <a:xfrm>
            <a:off x="2881335" y="1282816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CA02D8-AF0A-4FFE-9BA3-77D70C84EE5D}"/>
              </a:ext>
            </a:extLst>
          </p:cNvPr>
          <p:cNvSpPr txBox="1"/>
          <p:nvPr/>
        </p:nvSpPr>
        <p:spPr>
          <a:xfrm>
            <a:off x="2884961" y="3233315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AED16E-D3C4-46BE-BC37-08B8C84FD1C4}"/>
              </a:ext>
            </a:extLst>
          </p:cNvPr>
          <p:cNvSpPr txBox="1"/>
          <p:nvPr/>
        </p:nvSpPr>
        <p:spPr>
          <a:xfrm>
            <a:off x="2888587" y="4807466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6</a:t>
            </a:r>
          </a:p>
        </p:txBody>
      </p:sp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04C2ADAD-8D7C-4D21-AA34-2A1F81BC7F4C}"/>
              </a:ext>
            </a:extLst>
          </p:cNvPr>
          <p:cNvSpPr/>
          <p:nvPr/>
        </p:nvSpPr>
        <p:spPr>
          <a:xfrm>
            <a:off x="11245702" y="5977813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3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D90BF7-45C6-480D-94B7-B33F3B71F759}"/>
              </a:ext>
            </a:extLst>
          </p:cNvPr>
          <p:cNvSpPr/>
          <p:nvPr/>
        </p:nvSpPr>
        <p:spPr>
          <a:xfrm>
            <a:off x="3548718" y="4683085"/>
            <a:ext cx="7307124" cy="1173463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15FF"/>
                </a:solidFill>
              </a:rPr>
              <a:t>Possibilité d’exercer en libéral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15FF"/>
                </a:solidFill>
              </a:rPr>
              <a:t>Beaucoup de kinés choisissent l’indépendance.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15FF"/>
                </a:solidFill>
              </a:rPr>
              <a:t>Flexibilité + autonomie + revenus évolutifs.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9FC21-07D2-4708-A903-41C0974542D1}"/>
              </a:ext>
            </a:extLst>
          </p:cNvPr>
          <p:cNvSpPr/>
          <p:nvPr/>
        </p:nvSpPr>
        <p:spPr>
          <a:xfrm>
            <a:off x="0" y="0"/>
            <a:ext cx="2625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00DE4-9D4C-4C7C-8889-3008739E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35229" r="25122" b="47037"/>
          <a:stretch/>
        </p:blipFill>
        <p:spPr>
          <a:xfrm>
            <a:off x="172235" y="264276"/>
            <a:ext cx="2280741" cy="56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 rot="16200000">
            <a:off x="-1764389" y="3273176"/>
            <a:ext cx="6153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6000" b="1" dirty="0">
                <a:solidFill>
                  <a:srgbClr val="00D494"/>
                </a:solidFill>
                <a:ea typeface="+mj-ea"/>
                <a:cs typeface="Calibri"/>
              </a:rPr>
              <a:t>KINÉSITHÉRAPIE</a:t>
            </a:r>
            <a:endParaRPr lang="fr-FR" sz="6000" dirty="0">
              <a:solidFill>
                <a:srgbClr val="00D494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FC7157-9768-4892-BA03-F8CF00A60CA4}"/>
              </a:ext>
            </a:extLst>
          </p:cNvPr>
          <p:cNvSpPr/>
          <p:nvPr/>
        </p:nvSpPr>
        <p:spPr>
          <a:xfrm>
            <a:off x="3548718" y="704013"/>
            <a:ext cx="7307124" cy="146796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Un métier en très forte demande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La demande augmente avec le vieillissement de la population et les troubles </a:t>
            </a:r>
            <a:r>
              <a:rPr lang="fr-FR" dirty="0" err="1">
                <a:solidFill>
                  <a:srgbClr val="0015FF"/>
                </a:solidFill>
              </a:rPr>
              <a:t>musculo-squelettiques</a:t>
            </a:r>
            <a:r>
              <a:rPr lang="fr-FR" dirty="0">
                <a:solidFill>
                  <a:srgbClr val="0015FF"/>
                </a:solidFill>
              </a:rPr>
              <a:t>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solidFill>
                  <a:srgbClr val="0015FF"/>
                </a:solidFill>
              </a:rPr>
              <a:t>Très forte employabilité.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12F7A5-E700-4FB6-942E-3710612A8487}"/>
              </a:ext>
            </a:extLst>
          </p:cNvPr>
          <p:cNvSpPr/>
          <p:nvPr/>
        </p:nvSpPr>
        <p:spPr>
          <a:xfrm>
            <a:off x="3548718" y="2695017"/>
            <a:ext cx="7307124" cy="146796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Des débouchés variés et attractifs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Hôpitaux, cliniques, centres de rééducation, services à domicile, sport, gériatrie.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solidFill>
                  <a:srgbClr val="0015FF"/>
                </a:solidFill>
              </a:rPr>
              <a:t>Carrière riche et diversifiée.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6B4EB8-00F4-49AD-812E-1B6E8FE6AE78}"/>
              </a:ext>
            </a:extLst>
          </p:cNvPr>
          <p:cNvSpPr txBox="1"/>
          <p:nvPr/>
        </p:nvSpPr>
        <p:spPr>
          <a:xfrm>
            <a:off x="3005429" y="1053275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BEA368-33D1-425D-8BE8-24DF6F63365E}"/>
              </a:ext>
            </a:extLst>
          </p:cNvPr>
          <p:cNvSpPr txBox="1"/>
          <p:nvPr/>
        </p:nvSpPr>
        <p:spPr>
          <a:xfrm>
            <a:off x="3001844" y="3069293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F2A079-359D-44CA-AAC0-7AE2E5EABF1C}"/>
              </a:ext>
            </a:extLst>
          </p:cNvPr>
          <p:cNvSpPr txBox="1"/>
          <p:nvPr/>
        </p:nvSpPr>
        <p:spPr>
          <a:xfrm>
            <a:off x="3005429" y="4900900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3</a:t>
            </a:r>
          </a:p>
        </p:txBody>
      </p:sp>
      <p:sp>
        <p:nvSpPr>
          <p:cNvPr id="11" name="Cercle : creux 10">
            <a:extLst>
              <a:ext uri="{FF2B5EF4-FFF2-40B4-BE49-F238E27FC236}">
                <a16:creationId xmlns:a16="http://schemas.microsoft.com/office/drawing/2014/main" id="{885D3218-9A9D-4267-98C0-B9CD45CFBF80}"/>
              </a:ext>
            </a:extLst>
          </p:cNvPr>
          <p:cNvSpPr/>
          <p:nvPr/>
        </p:nvSpPr>
        <p:spPr>
          <a:xfrm>
            <a:off x="10909004" y="5659568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1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97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5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D90BF7-45C6-480D-94B7-B33F3B71F759}"/>
              </a:ext>
            </a:extLst>
          </p:cNvPr>
          <p:cNvSpPr/>
          <p:nvPr/>
        </p:nvSpPr>
        <p:spPr>
          <a:xfrm>
            <a:off x="3546945" y="4267118"/>
            <a:ext cx="8042544" cy="1173463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Conditions d’admission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•	Bac Scientifique obligatoire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•	Dossier + Test d’admission EDUMED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9FC21-07D2-4708-A903-41C0974542D1}"/>
              </a:ext>
            </a:extLst>
          </p:cNvPr>
          <p:cNvSpPr/>
          <p:nvPr/>
        </p:nvSpPr>
        <p:spPr>
          <a:xfrm>
            <a:off x="0" y="0"/>
            <a:ext cx="2625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00DE4-9D4C-4C7C-8889-3008739E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35229" r="25122" b="47037"/>
          <a:stretch/>
        </p:blipFill>
        <p:spPr>
          <a:xfrm>
            <a:off x="172235" y="264276"/>
            <a:ext cx="2280741" cy="56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CFCF1-E0AF-4F8C-AAB4-B0BAEED230C7}"/>
              </a:ext>
            </a:extLst>
          </p:cNvPr>
          <p:cNvSpPr/>
          <p:nvPr/>
        </p:nvSpPr>
        <p:spPr>
          <a:xfrm rot="16200000">
            <a:off x="-1764389" y="3273176"/>
            <a:ext cx="6153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6000" b="1" dirty="0">
                <a:solidFill>
                  <a:srgbClr val="00D494"/>
                </a:solidFill>
                <a:ea typeface="+mj-ea"/>
                <a:cs typeface="Calibri"/>
              </a:rPr>
              <a:t>KINÉSITHÉRAPIE</a:t>
            </a:r>
            <a:endParaRPr lang="fr-FR" sz="6000" dirty="0">
              <a:solidFill>
                <a:srgbClr val="00D494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92553-8776-42F7-8D1B-5B3BEFEACFF7}"/>
              </a:ext>
            </a:extLst>
          </p:cNvPr>
          <p:cNvSpPr/>
          <p:nvPr/>
        </p:nvSpPr>
        <p:spPr>
          <a:xfrm>
            <a:off x="3546944" y="831608"/>
            <a:ext cx="8042544" cy="1171603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Un métier au cœur du mouvement et du sport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Intervention auprès d’athlètes, clubs sportifs, centres de performance.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solidFill>
                  <a:srgbClr val="0015FF"/>
                </a:solidFill>
              </a:rPr>
              <a:t>Idéal pour les passionnés de sport et d’activité physique</a:t>
            </a:r>
            <a:r>
              <a:rPr lang="fr-FR" dirty="0">
                <a:solidFill>
                  <a:srgbClr val="0015FF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F83A0-E222-4745-889A-40DDE3FA0AFA}"/>
              </a:ext>
            </a:extLst>
          </p:cNvPr>
          <p:cNvSpPr/>
          <p:nvPr/>
        </p:nvSpPr>
        <p:spPr>
          <a:xfrm>
            <a:off x="3546944" y="2398112"/>
            <a:ext cx="8042544" cy="1467966"/>
          </a:xfrm>
          <a:prstGeom prst="rect">
            <a:avLst/>
          </a:prstGeom>
          <a:ln w="19050">
            <a:solidFill>
              <a:srgbClr val="00D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15FF"/>
                </a:solidFill>
              </a:rPr>
              <a:t>Un environnement pluridisciplinaire stimulant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15FF"/>
                </a:solidFill>
              </a:rPr>
              <a:t>Travail quotidien avec médecins, orthophonistes, psychomotriciens, ergothérapeutes.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solidFill>
                  <a:srgbClr val="0015FF"/>
                </a:solidFill>
              </a:rPr>
              <a:t>Collaboration et apprentissage continu.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761BC9-31F7-4EC5-B6B4-F514BBCA7817}"/>
              </a:ext>
            </a:extLst>
          </p:cNvPr>
          <p:cNvSpPr txBox="1"/>
          <p:nvPr/>
        </p:nvSpPr>
        <p:spPr>
          <a:xfrm>
            <a:off x="2987665" y="1048905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DC503-4AE7-47C1-BBC1-4F927E554B02}"/>
              </a:ext>
            </a:extLst>
          </p:cNvPr>
          <p:cNvSpPr txBox="1"/>
          <p:nvPr/>
        </p:nvSpPr>
        <p:spPr>
          <a:xfrm>
            <a:off x="2991291" y="2871811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A63312-02A8-40E3-8079-90D8699D6D23}"/>
              </a:ext>
            </a:extLst>
          </p:cNvPr>
          <p:cNvSpPr txBox="1"/>
          <p:nvPr/>
        </p:nvSpPr>
        <p:spPr>
          <a:xfrm>
            <a:off x="2994917" y="4445962"/>
            <a:ext cx="5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D494"/>
                </a:solidFill>
              </a:rPr>
              <a:t>6</a:t>
            </a:r>
          </a:p>
        </p:txBody>
      </p:sp>
      <p:sp>
        <p:nvSpPr>
          <p:cNvPr id="11" name="Cercle : creux 10">
            <a:extLst>
              <a:ext uri="{FF2B5EF4-FFF2-40B4-BE49-F238E27FC236}">
                <a16:creationId xmlns:a16="http://schemas.microsoft.com/office/drawing/2014/main" id="{04C086B9-C0F9-4BFD-89C2-8140D1D977A6}"/>
              </a:ext>
            </a:extLst>
          </p:cNvPr>
          <p:cNvSpPr/>
          <p:nvPr/>
        </p:nvSpPr>
        <p:spPr>
          <a:xfrm>
            <a:off x="10909004" y="5659568"/>
            <a:ext cx="1892595" cy="1760374"/>
          </a:xfrm>
          <a:prstGeom prst="donut">
            <a:avLst>
              <a:gd name="adj" fmla="val 14953"/>
            </a:avLst>
          </a:prstGeom>
          <a:solidFill>
            <a:srgbClr val="00D494"/>
          </a:solidFill>
          <a:ln>
            <a:solidFill>
              <a:srgbClr val="00D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89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968d97-a0aa-49c0-a3f8-a7b49af10d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16642284D184F8D4701EB5BF3C8E6" ma:contentTypeVersion="18" ma:contentTypeDescription="Create a new document." ma:contentTypeScope="" ma:versionID="7143f6a0f58a31dfafbcd05237920f41">
  <xsd:schema xmlns:xsd="http://www.w3.org/2001/XMLSchema" xmlns:xs="http://www.w3.org/2001/XMLSchema" xmlns:p="http://schemas.microsoft.com/office/2006/metadata/properties" xmlns:ns3="54968d97-a0aa-49c0-a3f8-a7b49af10d3d" xmlns:ns4="bf21a21a-d58f-4611-afdf-c0c7cab9f44c" targetNamespace="http://schemas.microsoft.com/office/2006/metadata/properties" ma:root="true" ma:fieldsID="5b2af708c366f374ac8b60e8f52e28e4" ns3:_="" ns4:_="">
    <xsd:import namespace="54968d97-a0aa-49c0-a3f8-a7b49af10d3d"/>
    <xsd:import namespace="bf21a21a-d58f-4611-afdf-c0c7cab9f4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68d97-a0aa-49c0-a3f8-a7b49af10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1a21a-d58f-4611-afdf-c0c7cab9f4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EDA9C-5FE8-4337-AD9D-1AE35D919F84}">
  <ds:schemaRefs>
    <ds:schemaRef ds:uri="bf21a21a-d58f-4611-afdf-c0c7cab9f44c"/>
    <ds:schemaRef ds:uri="54968d97-a0aa-49c0-a3f8-a7b49af10d3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D5D3F8-7B5A-404C-A456-82FEAF9EB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BC339-3866-4D76-BEB1-9B11B7FF2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68d97-a0aa-49c0-a3f8-a7b49af10d3d"/>
    <ds:schemaRef ds:uri="bf21a21a-d58f-4611-afdf-c0c7cab9f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712</Words>
  <Application>Microsoft Office PowerPoint</Application>
  <PresentationFormat>Grand écran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Roobert</vt:lpstr>
      <vt:lpstr>Wingdings</vt:lpstr>
      <vt:lpstr>Thème Office</vt:lpstr>
      <vt:lpstr>Office Theme</vt:lpstr>
      <vt:lpstr>Présentation PowerPoint</vt:lpstr>
      <vt:lpstr>Présentation PowerPoint</vt:lpstr>
      <vt:lpstr>Présentation PowerPoint</vt:lpstr>
      <vt:lpstr>9 pays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Rita El Honsali</dc:creator>
  <cp:lastModifiedBy>Rita El Honsali</cp:lastModifiedBy>
  <cp:revision>22</cp:revision>
  <dcterms:created xsi:type="dcterms:W3CDTF">2025-11-14T14:01:48Z</dcterms:created>
  <dcterms:modified xsi:type="dcterms:W3CDTF">2025-11-19T17:00:34Z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0x010100CFF16642284D184F8D4701EB5BF3C8E6</vt:lpwstr>
  </property>
</Properties>
</file>